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758" r:id="rId2"/>
    <p:sldId id="753" r:id="rId3"/>
    <p:sldId id="723" r:id="rId4"/>
    <p:sldId id="705" r:id="rId5"/>
    <p:sldId id="755" r:id="rId6"/>
    <p:sldId id="756" r:id="rId7"/>
    <p:sldId id="757" r:id="rId8"/>
    <p:sldId id="759"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99" autoAdjust="0"/>
    <p:restoredTop sz="73436" autoAdjust="0"/>
  </p:normalViewPr>
  <p:slideViewPr>
    <p:cSldViewPr>
      <p:cViewPr varScale="1">
        <p:scale>
          <a:sx n="147" d="100"/>
          <a:sy n="147" d="100"/>
        </p:scale>
        <p:origin x="208" y="52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3/16/19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89043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673130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9 </a:t>
            </a:r>
            <a:r>
              <a:rPr lang="en-US" sz="4400" kern="0" dirty="0" smtClean="0">
                <a:solidFill>
                  <a:srgbClr val="FFFF00"/>
                </a:solidFill>
                <a:latin typeface="+mn-lt"/>
                <a:ea typeface="+mn-ea"/>
                <a:cs typeface="+mn-cs"/>
              </a:rPr>
              <a:t>: </a:t>
            </a:r>
            <a:r>
              <a:rPr lang="en-US" sz="4400" kern="0" dirty="0" smtClean="0">
                <a:solidFill>
                  <a:srgbClr val="FFFF00"/>
                </a:solidFill>
                <a:latin typeface="+mn-lt"/>
                <a:ea typeface="+mn-ea"/>
                <a:cs typeface="+mn-cs"/>
              </a:rPr>
              <a:t>1-13</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6665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dirty="0">
                <a:solidFill>
                  <a:schemeClr val="bg1"/>
                </a:solidFill>
                <a:latin typeface="Times New Roman" charset="0"/>
                <a:ea typeface="Arial" charset="0"/>
                <a:cs typeface="Times New Roman" charset="0"/>
              </a:rPr>
              <a:t>9 </a:t>
            </a:r>
            <a:r>
              <a:rPr lang="en-AU" sz="3200" dirty="0">
                <a:solidFill>
                  <a:schemeClr val="bg1"/>
                </a:solidFill>
                <a:latin typeface="Times New Roman" charset="0"/>
                <a:ea typeface="Arial" charset="0"/>
                <a:cs typeface="Times New Roman" charset="0"/>
              </a:rPr>
              <a:t>And he said to them, “Truly, I say to you, there are some standing here who will not taste death until they see the kingdom of God after it has come with power.” </a:t>
            </a:r>
            <a:endParaRPr lang="en-GB" sz="2800" dirty="0">
              <a:solidFill>
                <a:schemeClr val="bg1"/>
              </a:solidFill>
              <a:latin typeface="Calibri" charset="0"/>
              <a:ea typeface="Arial" charset="0"/>
              <a:cs typeface="Times New Roman" charset="0"/>
            </a:endParaRPr>
          </a:p>
          <a:p>
            <a:endParaRPr lang="en-AU" sz="3200" b="1" baseline="30000" dirty="0" smtClean="0">
              <a:solidFill>
                <a:schemeClr val="bg1"/>
              </a:solidFill>
              <a:latin typeface="Times New Roman" charset="0"/>
              <a:ea typeface="Arial" charset="0"/>
            </a:endParaRPr>
          </a:p>
          <a:p>
            <a:r>
              <a:rPr lang="en-AU" sz="3200" b="1" baseline="30000" dirty="0" smtClean="0">
                <a:solidFill>
                  <a:schemeClr val="bg1"/>
                </a:solidFill>
                <a:latin typeface="Times New Roman" charset="0"/>
                <a:ea typeface="Arial" charset="0"/>
              </a:rPr>
              <a:t>2</a:t>
            </a:r>
            <a:r>
              <a:rPr lang="en-AU" sz="3200" b="1" baseline="30000" dirty="0">
                <a:solidFill>
                  <a:schemeClr val="bg1"/>
                </a:solidFill>
                <a:latin typeface="Times New Roman" charset="0"/>
                <a:ea typeface="Arial" charset="0"/>
              </a:rPr>
              <a:t> </a:t>
            </a:r>
            <a:r>
              <a:rPr lang="en-AU" sz="3200" dirty="0">
                <a:solidFill>
                  <a:schemeClr val="bg1"/>
                </a:solidFill>
                <a:latin typeface="Times New Roman" charset="0"/>
                <a:ea typeface="Arial" charset="0"/>
              </a:rPr>
              <a:t>And after six days Jesus took with him Peter and James and John, and led them up a high mountain by themselves.  And he was transfigured before them, </a:t>
            </a:r>
            <a:r>
              <a:rPr lang="en-AU" sz="3200" b="1" baseline="30000" dirty="0">
                <a:solidFill>
                  <a:schemeClr val="bg1"/>
                </a:solidFill>
                <a:latin typeface="Times New Roman" charset="0"/>
                <a:ea typeface="Arial" charset="0"/>
              </a:rPr>
              <a:t>3 </a:t>
            </a:r>
            <a:r>
              <a:rPr lang="en-AU" sz="3200" dirty="0">
                <a:solidFill>
                  <a:schemeClr val="bg1"/>
                </a:solidFill>
                <a:latin typeface="Times New Roman" charset="0"/>
                <a:ea typeface="Arial" charset="0"/>
              </a:rPr>
              <a:t>and his clothes became radiant, intensely white, as no one on earth could bleach them.  </a:t>
            </a:r>
            <a:r>
              <a:rPr lang="en-AU" sz="3200" b="1" baseline="30000" dirty="0">
                <a:solidFill>
                  <a:schemeClr val="bg1"/>
                </a:solidFill>
                <a:latin typeface="Times New Roman" charset="0"/>
                <a:ea typeface="Arial" charset="0"/>
              </a:rPr>
              <a:t>4 </a:t>
            </a:r>
            <a:r>
              <a:rPr lang="en-AU" sz="3200" dirty="0">
                <a:solidFill>
                  <a:schemeClr val="bg1"/>
                </a:solidFill>
                <a:latin typeface="Times New Roman" charset="0"/>
                <a:ea typeface="Arial" charset="0"/>
              </a:rPr>
              <a:t>And there appeared to them Elijah with Moses, and they were talking with Jesus.</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3200" b="1" baseline="30000">
                <a:solidFill>
                  <a:schemeClr val="bg1"/>
                </a:solidFill>
                <a:latin typeface="Times New Roman" charset="0"/>
                <a:ea typeface="Arial" charset="0"/>
              </a:rPr>
              <a:t>5 </a:t>
            </a:r>
            <a:r>
              <a:rPr lang="en-AU" sz="3200">
                <a:solidFill>
                  <a:schemeClr val="bg1"/>
                </a:solidFill>
                <a:latin typeface="Times New Roman" charset="0"/>
                <a:ea typeface="Arial" charset="0"/>
              </a:rPr>
              <a:t>And Peter said to Jesus, “Rabbi, it is good that we are here. </a:t>
            </a:r>
            <a:r>
              <a:rPr lang="en-AU" sz="3200" dirty="0">
                <a:solidFill>
                  <a:schemeClr val="bg1"/>
                </a:solidFill>
                <a:latin typeface="Times New Roman" charset="0"/>
                <a:ea typeface="Arial" charset="0"/>
              </a:rPr>
              <a:t>Let us make three tents, one for you and one for Moses and one for Elijah.”  </a:t>
            </a:r>
            <a:r>
              <a:rPr lang="en-AU" sz="3200" b="1" baseline="30000" dirty="0">
                <a:solidFill>
                  <a:schemeClr val="bg1"/>
                </a:solidFill>
                <a:latin typeface="Times New Roman" charset="0"/>
                <a:ea typeface="Arial" charset="0"/>
              </a:rPr>
              <a:t>6 </a:t>
            </a:r>
            <a:r>
              <a:rPr lang="en-AU" sz="3200" dirty="0">
                <a:solidFill>
                  <a:schemeClr val="bg1"/>
                </a:solidFill>
                <a:latin typeface="Times New Roman" charset="0"/>
                <a:ea typeface="Arial" charset="0"/>
              </a:rPr>
              <a:t>For he did not know what to say, for they were terrified.  </a:t>
            </a:r>
            <a:r>
              <a:rPr lang="en-AU" sz="3200" b="1" baseline="30000" dirty="0">
                <a:solidFill>
                  <a:schemeClr val="bg1"/>
                </a:solidFill>
                <a:latin typeface="Times New Roman" charset="0"/>
                <a:ea typeface="Arial" charset="0"/>
              </a:rPr>
              <a:t>7 </a:t>
            </a:r>
            <a:r>
              <a:rPr lang="en-AU" sz="3200" dirty="0">
                <a:solidFill>
                  <a:schemeClr val="bg1"/>
                </a:solidFill>
                <a:latin typeface="Times New Roman" charset="0"/>
                <a:ea typeface="Arial" charset="0"/>
              </a:rPr>
              <a:t>And a cloud overshadowed them, and a voice came out of the cloud, “This is my beloved Son;  listen to him.”  </a:t>
            </a:r>
            <a:r>
              <a:rPr lang="en-AU" sz="3200" b="1" baseline="30000" dirty="0">
                <a:solidFill>
                  <a:schemeClr val="bg1"/>
                </a:solidFill>
                <a:latin typeface="Times New Roman" charset="0"/>
                <a:ea typeface="Arial" charset="0"/>
              </a:rPr>
              <a:t>8 </a:t>
            </a:r>
            <a:r>
              <a:rPr lang="en-AU" sz="3200" dirty="0">
                <a:solidFill>
                  <a:schemeClr val="bg1"/>
                </a:solidFill>
                <a:latin typeface="Times New Roman" charset="0"/>
                <a:ea typeface="Arial" charset="0"/>
              </a:rPr>
              <a:t>And suddenly, looking around, they no longer saw anyone with them but Jesus only.</a:t>
            </a:r>
            <a:r>
              <a:rPr lang="en-GB"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61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rPr>
              <a:t>9 </a:t>
            </a:r>
            <a:r>
              <a:rPr lang="en-AU" sz="2900" dirty="0">
                <a:solidFill>
                  <a:schemeClr val="bg1"/>
                </a:solidFill>
                <a:latin typeface="Times New Roman" charset="0"/>
                <a:ea typeface="Arial" charset="0"/>
              </a:rPr>
              <a:t>And as they were coming down the mountain, he charged them to tell no one what they had seen, until the Son of Man had risen from the dead.  </a:t>
            </a:r>
            <a:r>
              <a:rPr lang="en-AU" sz="2900" b="1" baseline="30000" dirty="0">
                <a:solidFill>
                  <a:schemeClr val="bg1"/>
                </a:solidFill>
                <a:latin typeface="Times New Roman" charset="0"/>
                <a:ea typeface="Arial" charset="0"/>
              </a:rPr>
              <a:t>10 </a:t>
            </a:r>
            <a:r>
              <a:rPr lang="en-AU" sz="2900" dirty="0">
                <a:solidFill>
                  <a:schemeClr val="bg1"/>
                </a:solidFill>
                <a:latin typeface="Times New Roman" charset="0"/>
                <a:ea typeface="Arial" charset="0"/>
              </a:rPr>
              <a:t>So they kept the matter to themselves, questioning what this rising from the dead might mean.  </a:t>
            </a:r>
            <a:r>
              <a:rPr lang="en-AU" sz="2900" b="1" baseline="30000" dirty="0">
                <a:solidFill>
                  <a:schemeClr val="bg1"/>
                </a:solidFill>
                <a:latin typeface="Times New Roman" charset="0"/>
                <a:ea typeface="Arial" charset="0"/>
              </a:rPr>
              <a:t>11 </a:t>
            </a:r>
            <a:r>
              <a:rPr lang="en-AU" sz="2900" dirty="0">
                <a:solidFill>
                  <a:schemeClr val="bg1"/>
                </a:solidFill>
                <a:latin typeface="Times New Roman" charset="0"/>
                <a:ea typeface="Arial" charset="0"/>
              </a:rPr>
              <a:t>And they asked him, “Why do the scribes say that first Elijah must come?”  </a:t>
            </a:r>
            <a:r>
              <a:rPr lang="en-AU" sz="2900" b="1" baseline="30000" dirty="0">
                <a:solidFill>
                  <a:schemeClr val="bg1"/>
                </a:solidFill>
                <a:latin typeface="Times New Roman" charset="0"/>
                <a:ea typeface="Arial" charset="0"/>
              </a:rPr>
              <a:t>12 </a:t>
            </a:r>
            <a:r>
              <a:rPr lang="en-AU" sz="2900" dirty="0">
                <a:solidFill>
                  <a:schemeClr val="bg1"/>
                </a:solidFill>
                <a:latin typeface="Times New Roman" charset="0"/>
                <a:ea typeface="Arial" charset="0"/>
              </a:rPr>
              <a:t>And he said to them, “Elijah does come first to restore all things. And how is it written of the Son of Man that he should suffer many things and be treated with contempt?  </a:t>
            </a:r>
            <a:r>
              <a:rPr lang="en-AU" sz="2900" b="1" baseline="30000" dirty="0">
                <a:solidFill>
                  <a:schemeClr val="bg1"/>
                </a:solidFill>
                <a:latin typeface="Times New Roman" charset="0"/>
                <a:ea typeface="Arial" charset="0"/>
              </a:rPr>
              <a:t>13 </a:t>
            </a:r>
            <a:r>
              <a:rPr lang="en-AU" sz="2900" dirty="0">
                <a:solidFill>
                  <a:schemeClr val="bg1"/>
                </a:solidFill>
                <a:latin typeface="Times New Roman" charset="0"/>
                <a:ea typeface="Arial" charset="0"/>
              </a:rPr>
              <a:t>But I tell you that Elijah has come, and they did to him whatever they pleased, as it is written of him.”</a:t>
            </a:r>
            <a:r>
              <a:rPr lang="en-GB" sz="2900" dirty="0">
                <a:solidFill>
                  <a:schemeClr val="bg1"/>
                </a:solidFill>
              </a:rPr>
              <a:t> </a:t>
            </a:r>
            <a:r>
              <a:rPr lang="en-GB" sz="2900" dirty="0" smtClean="0">
                <a:solidFill>
                  <a:schemeClr val="bg1"/>
                </a:solidFill>
              </a:rPr>
              <a:t>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856984" cy="523220"/>
          </a:xfrm>
          <a:prstGeom prst="rect">
            <a:avLst/>
          </a:prstGeom>
          <a:noFill/>
          <a:ln w="12700">
            <a:noFill/>
          </a:ln>
        </p:spPr>
        <p:txBody>
          <a:bodyPr wrap="square" rtlCol="0">
            <a:spAutoFit/>
          </a:bodyPr>
          <a:lstStyle/>
          <a:p>
            <a:r>
              <a:rPr lang="en-US" sz="2800" dirty="0" smtClean="0">
                <a:solidFill>
                  <a:srgbClr val="FFFF00"/>
                </a:solidFill>
                <a:latin typeface="Times New Roman" charset="0"/>
                <a:ea typeface="Times New Roman" charset="0"/>
                <a:cs typeface="Times New Roman" charset="0"/>
              </a:rPr>
              <a:t>The transfiguration.....  </a:t>
            </a:r>
            <a:r>
              <a:rPr lang="en-US" sz="2400" dirty="0" smtClean="0">
                <a:solidFill>
                  <a:srgbClr val="FFFF00"/>
                </a:solidFill>
                <a:latin typeface="Times New Roman" charset="0"/>
                <a:ea typeface="Times New Roman" charset="0"/>
                <a:cs typeface="Times New Roman" charset="0"/>
              </a:rPr>
              <a:t>               </a:t>
            </a:r>
            <a:r>
              <a:rPr lang="en-US" sz="2000" dirty="0" smtClean="0">
                <a:solidFill>
                  <a:srgbClr val="FFFF00"/>
                </a:solidFill>
                <a:latin typeface="Times New Roman" charset="0"/>
                <a:ea typeface="Times New Roman" charset="0"/>
                <a:cs typeface="Times New Roman" charset="0"/>
              </a:rPr>
              <a:t>Not just a shiny thing.</a:t>
            </a:r>
            <a:endParaRPr lang="en-AU" sz="2000" dirty="0">
              <a:solidFill>
                <a:srgbClr val="FFFF00"/>
              </a:solidFill>
              <a:latin typeface="Times New Roman" charset="0"/>
              <a:ea typeface="Times New Roman" charset="0"/>
              <a:cs typeface="Times New Roman" charset="0"/>
            </a:endParaRPr>
          </a:p>
        </p:txBody>
      </p:sp>
      <p:sp>
        <p:nvSpPr>
          <p:cNvPr id="4" name="TextBox 3"/>
          <p:cNvSpPr txBox="1"/>
          <p:nvPr/>
        </p:nvSpPr>
        <p:spPr>
          <a:xfrm>
            <a:off x="827584" y="526231"/>
            <a:ext cx="7236296" cy="1015663"/>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The </a:t>
            </a:r>
            <a:r>
              <a:rPr lang="en-US" sz="2000" dirty="0" smtClean="0">
                <a:solidFill>
                  <a:schemeClr val="bg1"/>
                </a:solidFill>
                <a:latin typeface="Times New Roman" charset="0"/>
                <a:ea typeface="Times New Roman" charset="0"/>
                <a:cs typeface="Times New Roman" charset="0"/>
              </a:rPr>
              <a:t>“Son of Man” would:  Be rejected;  Suffer;  Die;  Rise </a:t>
            </a:r>
            <a:r>
              <a:rPr lang="en-US" sz="2000" dirty="0" smtClean="0">
                <a:solidFill>
                  <a:schemeClr val="bg1"/>
                </a:solidFill>
                <a:latin typeface="Times New Roman" charset="0"/>
                <a:ea typeface="Times New Roman" charset="0"/>
                <a:cs typeface="Times New Roman" charset="0"/>
              </a:rPr>
              <a:t>again</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His disciples take up their cross to follow Him.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Prepared to be persecuted and even die for Jesus</a:t>
            </a:r>
            <a:endParaRPr lang="en-US" sz="20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130459" y="2209428"/>
            <a:ext cx="3619238" cy="163121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Live life to the fullest</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Enjoy what life we have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Extend it as long as possible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Make a name for yourself so your name will live on</a:t>
            </a:r>
          </a:p>
        </p:txBody>
      </p:sp>
      <p:sp>
        <p:nvSpPr>
          <p:cNvPr id="6" name="TextBox 5"/>
          <p:cNvSpPr txBox="1"/>
          <p:nvPr/>
        </p:nvSpPr>
        <p:spPr>
          <a:xfrm>
            <a:off x="130459" y="1464809"/>
            <a:ext cx="3619238" cy="830997"/>
          </a:xfrm>
          <a:prstGeom prst="rect">
            <a:avLst/>
          </a:prstGeom>
          <a:noFill/>
        </p:spPr>
        <p:txBody>
          <a:bodyPr wrap="square" rtlCol="0">
            <a:spAutoFit/>
          </a:bodyPr>
          <a:lstStyle/>
          <a:p>
            <a:pPr algn="ctr"/>
            <a:r>
              <a:rPr lang="en-AU" sz="2400" dirty="0" smtClean="0">
                <a:solidFill>
                  <a:srgbClr val="FFFF00"/>
                </a:solidFill>
                <a:latin typeface="Times New Roman" charset="0"/>
                <a:ea typeface="Times New Roman" charset="0"/>
                <a:cs typeface="Times New Roman" charset="0"/>
              </a:rPr>
              <a:t>What the world can offer:</a:t>
            </a:r>
          </a:p>
          <a:p>
            <a:pPr algn="ctr"/>
            <a:r>
              <a:rPr lang="en-AU" sz="2400" dirty="0" smtClean="0">
                <a:solidFill>
                  <a:srgbClr val="FFFF00"/>
                </a:solidFill>
                <a:latin typeface="Times New Roman" charset="0"/>
                <a:ea typeface="Times New Roman" charset="0"/>
                <a:cs typeface="Times New Roman" charset="0"/>
              </a:rPr>
              <a:t>Life (for a time) &amp; Legacy</a:t>
            </a:r>
            <a:endParaRPr lang="en-AU" sz="2400" dirty="0">
              <a:solidFill>
                <a:srgbClr val="FFFF00"/>
              </a:solidFill>
              <a:latin typeface="Times New Roman" charset="0"/>
              <a:ea typeface="Times New Roman" charset="0"/>
              <a:cs typeface="Times New Roman" charset="0"/>
            </a:endParaRPr>
          </a:p>
        </p:txBody>
      </p:sp>
      <p:sp>
        <p:nvSpPr>
          <p:cNvPr id="9" name="TextBox 8"/>
          <p:cNvSpPr txBox="1"/>
          <p:nvPr/>
        </p:nvSpPr>
        <p:spPr>
          <a:xfrm>
            <a:off x="4003520" y="2209428"/>
            <a:ext cx="5112567" cy="163121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Persecution in this life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Renounce ‘self’ to follow Jesus</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If we lose life for the sake of Jesus &amp; the Gospel, we save it</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Eternal life</a:t>
            </a:r>
          </a:p>
        </p:txBody>
      </p:sp>
      <p:sp>
        <p:nvSpPr>
          <p:cNvPr id="10" name="TextBox 9"/>
          <p:cNvSpPr txBox="1"/>
          <p:nvPr/>
        </p:nvSpPr>
        <p:spPr>
          <a:xfrm>
            <a:off x="4003520" y="1464809"/>
            <a:ext cx="5112567" cy="830997"/>
          </a:xfrm>
          <a:prstGeom prst="rect">
            <a:avLst/>
          </a:prstGeom>
          <a:noFill/>
        </p:spPr>
        <p:txBody>
          <a:bodyPr wrap="square" rtlCol="0">
            <a:spAutoFit/>
          </a:bodyPr>
          <a:lstStyle/>
          <a:p>
            <a:pPr algn="ctr"/>
            <a:r>
              <a:rPr lang="en-AU" sz="2400" dirty="0" smtClean="0">
                <a:solidFill>
                  <a:srgbClr val="FFFF00"/>
                </a:solidFill>
                <a:latin typeface="Times New Roman" charset="0"/>
                <a:ea typeface="Times New Roman" charset="0"/>
                <a:cs typeface="Times New Roman" charset="0"/>
              </a:rPr>
              <a:t>What we have in Christ:</a:t>
            </a:r>
          </a:p>
          <a:p>
            <a:pPr algn="ctr"/>
            <a:r>
              <a:rPr lang="en-AU" sz="2400" dirty="0" smtClean="0">
                <a:solidFill>
                  <a:srgbClr val="FFFF00"/>
                </a:solidFill>
                <a:latin typeface="Times New Roman" charset="0"/>
                <a:ea typeface="Times New Roman" charset="0"/>
                <a:cs typeface="Times New Roman" charset="0"/>
              </a:rPr>
              <a:t>Kingdom of God comes in Power</a:t>
            </a:r>
            <a:endParaRPr lang="en-AU" sz="2400" dirty="0">
              <a:solidFill>
                <a:srgbClr val="FFFF00"/>
              </a:solidFill>
              <a:latin typeface="Times New Roman" charset="0"/>
              <a:ea typeface="Times New Roman" charset="0"/>
              <a:cs typeface="Times New Roman" charset="0"/>
            </a:endParaRPr>
          </a:p>
        </p:txBody>
      </p:sp>
      <p:sp>
        <p:nvSpPr>
          <p:cNvPr id="11" name="TextBox 10"/>
          <p:cNvSpPr txBox="1"/>
          <p:nvPr/>
        </p:nvSpPr>
        <p:spPr>
          <a:xfrm>
            <a:off x="0" y="3840644"/>
            <a:ext cx="9116087" cy="163121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Don’t grasp onto this life, because the Kingdom of God is coming in Power</a:t>
            </a:r>
            <a:endParaRPr lang="en-AU" sz="2000" dirty="0">
              <a:solidFill>
                <a:srgbClr val="FFFF00"/>
              </a:solidFill>
              <a:latin typeface="Times New Roman" charset="0"/>
              <a:ea typeface="Times New Roman" charset="0"/>
              <a:cs typeface="Times New Roman" charset="0"/>
            </a:endParaRP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Jesus returns;  The wicked are judged;  Those who are in Christ are raised to life</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Jesus will establish and rule His new Kingdom</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No sickness;  No disease;  No death</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Life;  Joy;  Peace;  The amazing Glory of God </a:t>
            </a: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animBg="1"/>
      <p:bldP spid="5" grpId="0" animBg="1"/>
      <p:bldP spid="6" grpId="0"/>
      <p:bldP spid="9" grpId="0" animBg="1"/>
      <p:bldP spid="10" grpId="0"/>
      <p:bldP spid="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8547" y="603871"/>
            <a:ext cx="3619238" cy="163121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Live life to the fullest</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Enjoy what life we have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Extend it as long as possible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Make a name for yourself so your name will live on</a:t>
            </a:r>
          </a:p>
        </p:txBody>
      </p:sp>
      <p:sp>
        <p:nvSpPr>
          <p:cNvPr id="6" name="TextBox 5"/>
          <p:cNvSpPr txBox="1"/>
          <p:nvPr/>
        </p:nvSpPr>
        <p:spPr>
          <a:xfrm>
            <a:off x="117890" y="-94828"/>
            <a:ext cx="3619238" cy="70788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What the world can offer:</a:t>
            </a:r>
          </a:p>
          <a:p>
            <a:pPr algn="ctr"/>
            <a:r>
              <a:rPr lang="en-AU" sz="2000" dirty="0" smtClean="0">
                <a:solidFill>
                  <a:srgbClr val="FFFF00"/>
                </a:solidFill>
                <a:latin typeface="Times New Roman" charset="0"/>
                <a:ea typeface="Times New Roman" charset="0"/>
                <a:cs typeface="Times New Roman" charset="0"/>
              </a:rPr>
              <a:t>Life (for a time) &amp; Legacy</a:t>
            </a:r>
            <a:endParaRPr lang="en-AU" sz="2000" dirty="0">
              <a:solidFill>
                <a:srgbClr val="FFFF00"/>
              </a:solidFill>
              <a:latin typeface="Times New Roman" charset="0"/>
              <a:ea typeface="Times New Roman" charset="0"/>
              <a:cs typeface="Times New Roman" charset="0"/>
            </a:endParaRPr>
          </a:p>
        </p:txBody>
      </p:sp>
      <p:sp>
        <p:nvSpPr>
          <p:cNvPr id="9" name="TextBox 8"/>
          <p:cNvSpPr txBox="1"/>
          <p:nvPr/>
        </p:nvSpPr>
        <p:spPr>
          <a:xfrm>
            <a:off x="3990294" y="603871"/>
            <a:ext cx="5112567" cy="163121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Persecution in this life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Renounce ‘self’ to follow Jesus</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If we lose life for the sake of Jesus &amp; the Gospel, we save it</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Eternal life</a:t>
            </a:r>
          </a:p>
        </p:txBody>
      </p:sp>
      <p:sp>
        <p:nvSpPr>
          <p:cNvPr id="10" name="TextBox 9"/>
          <p:cNvSpPr txBox="1"/>
          <p:nvPr/>
        </p:nvSpPr>
        <p:spPr>
          <a:xfrm>
            <a:off x="3990951" y="-94828"/>
            <a:ext cx="5112567" cy="70788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What we have in Christ:</a:t>
            </a:r>
          </a:p>
          <a:p>
            <a:pPr algn="ctr"/>
            <a:r>
              <a:rPr lang="en-AU" sz="2000" dirty="0" smtClean="0">
                <a:solidFill>
                  <a:srgbClr val="FFFF00"/>
                </a:solidFill>
                <a:latin typeface="Times New Roman" charset="0"/>
                <a:ea typeface="Times New Roman" charset="0"/>
                <a:cs typeface="Times New Roman" charset="0"/>
              </a:rPr>
              <a:t>Kingdom of God comes in Power</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12598" y="2235087"/>
            <a:ext cx="9116087" cy="163121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Don’t grasp onto this life, because </a:t>
            </a:r>
            <a:r>
              <a:rPr lang="en-AU" sz="2000" b="1" u="sng" dirty="0" smtClean="0">
                <a:solidFill>
                  <a:srgbClr val="FFFF00"/>
                </a:solidFill>
                <a:latin typeface="Times New Roman" charset="0"/>
                <a:ea typeface="Times New Roman" charset="0"/>
                <a:cs typeface="Times New Roman" charset="0"/>
              </a:rPr>
              <a:t>the Kingdom of God is coming in Power</a:t>
            </a:r>
            <a:endParaRPr lang="en-AU" sz="2000" b="1" u="sng" dirty="0">
              <a:solidFill>
                <a:srgbClr val="FFFF00"/>
              </a:solidFill>
              <a:latin typeface="Times New Roman" charset="0"/>
              <a:ea typeface="Times New Roman" charset="0"/>
              <a:cs typeface="Times New Roman" charset="0"/>
            </a:endParaRP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Jesus returns;  The wicked are judged;  Those who are in Christ are raised to life</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Jesus will establish and rule His new Kingdom</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No sickness;  No disease;  No death</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Life;  Joy;  Peace;  The amazing Glory of God </a:t>
            </a:r>
          </a:p>
        </p:txBody>
      </p:sp>
      <p:sp>
        <p:nvSpPr>
          <p:cNvPr id="12" name="TextBox 11"/>
          <p:cNvSpPr txBox="1"/>
          <p:nvPr/>
        </p:nvSpPr>
        <p:spPr>
          <a:xfrm>
            <a:off x="-1" y="3793604"/>
            <a:ext cx="9128685"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Glimpses of the Kingdom of God coming in Power:</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19968" y="4073682"/>
            <a:ext cx="9116087" cy="1015663"/>
          </a:xfrm>
          <a:prstGeom prst="rect">
            <a:avLst/>
          </a:prstGeom>
          <a:noFill/>
        </p:spPr>
        <p:txBody>
          <a:bodyPr wrap="square" rtlCol="0">
            <a:spAutoFit/>
          </a:bodyPr>
          <a:lstStyle/>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The resurrection of Jesus from the dead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the firstfruits of the resurrection.  </a:t>
            </a:r>
            <a:br>
              <a:rPr lang="en-AU" sz="2000" dirty="0" smtClean="0">
                <a:solidFill>
                  <a:schemeClr val="bg1"/>
                </a:solidFill>
                <a:latin typeface="Times New Roman" charset="0"/>
                <a:ea typeface="Times New Roman" charset="0"/>
                <a:cs typeface="Times New Roman" charset="0"/>
              </a:rPr>
            </a:br>
            <a:r>
              <a:rPr lang="en-AU" sz="2000" dirty="0" smtClean="0">
                <a:solidFill>
                  <a:schemeClr val="bg1"/>
                </a:solidFill>
                <a:latin typeface="Times New Roman" charset="0"/>
                <a:ea typeface="Times New Roman" charset="0"/>
                <a:cs typeface="Times New Roman" charset="0"/>
              </a:rPr>
              <a:t>He was first.  We also will be raised.</a:t>
            </a:r>
          </a:p>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The transfiguration</a:t>
            </a:r>
          </a:p>
        </p:txBody>
      </p:sp>
    </p:spTree>
    <p:extLst>
      <p:ext uri="{BB962C8B-B14F-4D97-AF65-F5344CB8AC3E}">
        <p14:creationId xmlns:p14="http://schemas.microsoft.com/office/powerpoint/2010/main" val="1622231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70811"/>
          </a:xfrm>
          <a:prstGeom prst="rect">
            <a:avLst/>
          </a:prstGeom>
          <a:noFill/>
          <a:ln w="9525">
            <a:noFill/>
            <a:miter lim="800000"/>
            <a:headEnd/>
            <a:tailEnd/>
          </a:ln>
        </p:spPr>
        <p:txBody>
          <a:bodyPr wrap="square">
            <a:prstTxWarp prst="textNoShape">
              <a:avLst/>
            </a:prstTxWarp>
            <a:spAutoFit/>
          </a:bodyPr>
          <a:lstStyle/>
          <a:p>
            <a:pPr>
              <a:spcAft>
                <a:spcPts val="0"/>
              </a:spcAft>
            </a:pPr>
            <a:r>
              <a:rPr lang="en-US" sz="2460" baseline="30000" dirty="0">
                <a:solidFill>
                  <a:schemeClr val="bg1"/>
                </a:solidFill>
                <a:latin typeface="Comic Sans MS" charset="0"/>
                <a:ea typeface="Comic Sans MS" charset="0"/>
                <a:cs typeface="Comic Sans MS" charset="0"/>
              </a:rPr>
              <a:t>1 Thessalonians </a:t>
            </a:r>
            <a:r>
              <a:rPr lang="en-US" sz="2460" baseline="30000" dirty="0" smtClean="0">
                <a:solidFill>
                  <a:schemeClr val="bg1"/>
                </a:solidFill>
                <a:latin typeface="Comic Sans MS" charset="0"/>
                <a:ea typeface="Comic Sans MS" charset="0"/>
                <a:cs typeface="Comic Sans MS" charset="0"/>
              </a:rPr>
              <a:t>4:</a:t>
            </a:r>
            <a:r>
              <a:rPr lang="en-US" sz="2460" baseline="30000" dirty="0" smtClean="0">
                <a:solidFill>
                  <a:schemeClr val="bg1"/>
                </a:solidFill>
                <a:latin typeface="Comic Sans MS" charset="0"/>
                <a:ea typeface="Arial" charset="0"/>
                <a:cs typeface="Times New Roman" charset="0"/>
              </a:rPr>
              <a:t>13</a:t>
            </a:r>
            <a:r>
              <a:rPr lang="en-US" sz="2460" baseline="30000" dirty="0">
                <a:solidFill>
                  <a:schemeClr val="bg1"/>
                </a:solidFill>
                <a:latin typeface="Comic Sans MS" charset="0"/>
                <a:ea typeface="Arial" charset="0"/>
                <a:cs typeface="Times New Roman" charset="0"/>
              </a:rPr>
              <a:t> </a:t>
            </a:r>
            <a:r>
              <a:rPr lang="en-US" sz="2460" dirty="0">
                <a:solidFill>
                  <a:schemeClr val="bg1"/>
                </a:solidFill>
                <a:latin typeface="Comic Sans MS" charset="0"/>
                <a:ea typeface="Arial" charset="0"/>
                <a:cs typeface="Times New Roman" charset="0"/>
              </a:rPr>
              <a:t>But we do not want you to be uninformed, brothers, about those who are asleep, that you may not grieve as others do who have no hope.  </a:t>
            </a:r>
            <a:r>
              <a:rPr lang="en-US" sz="2460" baseline="30000" dirty="0">
                <a:solidFill>
                  <a:schemeClr val="bg1"/>
                </a:solidFill>
                <a:latin typeface="Comic Sans MS" charset="0"/>
                <a:ea typeface="Arial" charset="0"/>
                <a:cs typeface="Times New Roman" charset="0"/>
              </a:rPr>
              <a:t>14 </a:t>
            </a:r>
            <a:r>
              <a:rPr lang="en-US" sz="2460" dirty="0">
                <a:solidFill>
                  <a:schemeClr val="bg1"/>
                </a:solidFill>
                <a:latin typeface="Comic Sans MS" charset="0"/>
                <a:ea typeface="Arial" charset="0"/>
                <a:cs typeface="Times New Roman" charset="0"/>
              </a:rPr>
              <a:t>For since we believe that Jesus died and rose again, even so, through Jesus, God will bring with him those who have fallen asleep.  </a:t>
            </a:r>
            <a:r>
              <a:rPr lang="en-US" sz="2460" baseline="30000" dirty="0">
                <a:solidFill>
                  <a:schemeClr val="bg1"/>
                </a:solidFill>
                <a:latin typeface="Comic Sans MS" charset="0"/>
                <a:ea typeface="Arial" charset="0"/>
                <a:cs typeface="Times New Roman" charset="0"/>
              </a:rPr>
              <a:t>15 </a:t>
            </a:r>
            <a:r>
              <a:rPr lang="en-US" sz="2460" dirty="0">
                <a:solidFill>
                  <a:schemeClr val="bg1"/>
                </a:solidFill>
                <a:latin typeface="Comic Sans MS" charset="0"/>
                <a:ea typeface="Arial" charset="0"/>
                <a:cs typeface="Times New Roman" charset="0"/>
              </a:rPr>
              <a:t>For this we declare to you by a word from the Lord, that we who are alive, who are left until the coming of the Lord, will not precede those who have fallen asleep.  </a:t>
            </a:r>
            <a:r>
              <a:rPr lang="en-US" sz="2460" baseline="30000" dirty="0">
                <a:solidFill>
                  <a:schemeClr val="bg1"/>
                </a:solidFill>
                <a:latin typeface="Comic Sans MS" charset="0"/>
                <a:ea typeface="Arial" charset="0"/>
                <a:cs typeface="Times New Roman" charset="0"/>
              </a:rPr>
              <a:t>16 </a:t>
            </a:r>
            <a:r>
              <a:rPr lang="en-US" sz="2460" dirty="0">
                <a:solidFill>
                  <a:schemeClr val="bg1"/>
                </a:solidFill>
                <a:latin typeface="Comic Sans MS" charset="0"/>
                <a:ea typeface="Arial" charset="0"/>
                <a:cs typeface="Times New Roman" charset="0"/>
              </a:rPr>
              <a:t>For the Lord himself will descend from heaven with a cry of command, with the voice of an archangel, and with the sound of the trumpet of God.  And the dead in Christ will rise first.  </a:t>
            </a:r>
            <a:r>
              <a:rPr lang="en-US" sz="2460" baseline="30000" dirty="0">
                <a:solidFill>
                  <a:schemeClr val="bg1"/>
                </a:solidFill>
                <a:latin typeface="Comic Sans MS" charset="0"/>
                <a:ea typeface="Arial" charset="0"/>
                <a:cs typeface="Times New Roman" charset="0"/>
              </a:rPr>
              <a:t>17 </a:t>
            </a:r>
            <a:r>
              <a:rPr lang="en-US" sz="2460" dirty="0">
                <a:solidFill>
                  <a:schemeClr val="bg1"/>
                </a:solidFill>
                <a:latin typeface="Comic Sans MS" charset="0"/>
                <a:ea typeface="Arial" charset="0"/>
                <a:cs typeface="Times New Roman" charset="0"/>
              </a:rPr>
              <a:t>Then we who are alive, who are left, will be caught up together with them in the clouds to meet the Lord in the air, and so we will always be with the Lord.  </a:t>
            </a:r>
            <a:r>
              <a:rPr lang="en-US" sz="2460" baseline="30000" dirty="0">
                <a:solidFill>
                  <a:schemeClr val="bg1"/>
                </a:solidFill>
                <a:latin typeface="Comic Sans MS" charset="0"/>
                <a:ea typeface="Arial" charset="0"/>
                <a:cs typeface="Times New Roman" charset="0"/>
              </a:rPr>
              <a:t>18 </a:t>
            </a:r>
            <a:r>
              <a:rPr lang="en-US" sz="2460" dirty="0">
                <a:solidFill>
                  <a:schemeClr val="bg1"/>
                </a:solidFill>
                <a:latin typeface="Comic Sans MS" charset="0"/>
                <a:ea typeface="Arial" charset="0"/>
                <a:cs typeface="Times New Roman" charset="0"/>
              </a:rPr>
              <a:t>Therefore encourage one another with these words.</a:t>
            </a:r>
            <a:r>
              <a:rPr lang="en-GB" sz="2460" dirty="0">
                <a:solidFill>
                  <a:schemeClr val="bg1"/>
                </a:solidFill>
              </a:rPr>
              <a:t> </a:t>
            </a:r>
            <a:endParaRPr lang="en-GB" sz="246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37831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8547" y="603871"/>
            <a:ext cx="3619238" cy="163121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Live life to the fullest</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Enjoy what life we have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Extend it as long as possible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Make a name for yourself so your name will live on</a:t>
            </a:r>
          </a:p>
        </p:txBody>
      </p:sp>
      <p:sp>
        <p:nvSpPr>
          <p:cNvPr id="6" name="TextBox 5"/>
          <p:cNvSpPr txBox="1"/>
          <p:nvPr/>
        </p:nvSpPr>
        <p:spPr>
          <a:xfrm>
            <a:off x="117890" y="-94828"/>
            <a:ext cx="3619238" cy="70788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What the world can offer:</a:t>
            </a:r>
          </a:p>
          <a:p>
            <a:pPr algn="ctr"/>
            <a:r>
              <a:rPr lang="en-AU" sz="2000" dirty="0" smtClean="0">
                <a:solidFill>
                  <a:srgbClr val="FFFF00"/>
                </a:solidFill>
                <a:latin typeface="Times New Roman" charset="0"/>
                <a:ea typeface="Times New Roman" charset="0"/>
                <a:cs typeface="Times New Roman" charset="0"/>
              </a:rPr>
              <a:t>Life (for a time) &amp; Legacy</a:t>
            </a:r>
            <a:endParaRPr lang="en-AU" sz="2000" dirty="0">
              <a:solidFill>
                <a:srgbClr val="FFFF00"/>
              </a:solidFill>
              <a:latin typeface="Times New Roman" charset="0"/>
              <a:ea typeface="Times New Roman" charset="0"/>
              <a:cs typeface="Times New Roman" charset="0"/>
            </a:endParaRPr>
          </a:p>
        </p:txBody>
      </p:sp>
      <p:sp>
        <p:nvSpPr>
          <p:cNvPr id="9" name="TextBox 8"/>
          <p:cNvSpPr txBox="1"/>
          <p:nvPr/>
        </p:nvSpPr>
        <p:spPr>
          <a:xfrm>
            <a:off x="3990294" y="603871"/>
            <a:ext cx="5112567" cy="1631216"/>
          </a:xfrm>
          <a:prstGeom prst="rect">
            <a:avLst/>
          </a:prstGeom>
          <a:noFill/>
          <a:ln>
            <a:solidFill>
              <a:schemeClr val="bg1"/>
            </a:solid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Persecution in this life</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Renounce ‘self’ to follow Jesus</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If we lose life for the sake of Jesus &amp; the Gospel, we save it</a:t>
            </a:r>
          </a:p>
          <a:p>
            <a:pPr marL="342900" marR="0" lvl="0" indent="-342900" defTabSz="914400" eaLnBrk="1" fontAlgn="auto" latinLnBrk="0" hangingPunct="1">
              <a:lnSpc>
                <a:spcPct val="100000"/>
              </a:lnSpc>
              <a:spcBef>
                <a:spcPts val="0"/>
              </a:spcBef>
              <a:spcAft>
                <a:spcPts val="0"/>
              </a:spcAft>
              <a:buClrTx/>
              <a:buSzTx/>
              <a:buFont typeface="Arial" charset="0"/>
              <a:buChar char="•"/>
              <a:defRPr/>
            </a:pPr>
            <a:r>
              <a:rPr lang="en-US" sz="2000" dirty="0" smtClean="0">
                <a:solidFill>
                  <a:schemeClr val="bg1"/>
                </a:solidFill>
                <a:latin typeface="Times New Roman" charset="0"/>
                <a:ea typeface="Times New Roman" charset="0"/>
                <a:cs typeface="Times New Roman" charset="0"/>
              </a:rPr>
              <a:t>Eternal life</a:t>
            </a:r>
          </a:p>
        </p:txBody>
      </p:sp>
      <p:sp>
        <p:nvSpPr>
          <p:cNvPr id="10" name="TextBox 9"/>
          <p:cNvSpPr txBox="1"/>
          <p:nvPr/>
        </p:nvSpPr>
        <p:spPr>
          <a:xfrm>
            <a:off x="3990951" y="-94828"/>
            <a:ext cx="5112567" cy="70788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What we have in Christ:</a:t>
            </a:r>
          </a:p>
          <a:p>
            <a:pPr algn="ctr"/>
            <a:r>
              <a:rPr lang="en-AU" sz="2000" dirty="0" smtClean="0">
                <a:solidFill>
                  <a:srgbClr val="FFFF00"/>
                </a:solidFill>
                <a:latin typeface="Times New Roman" charset="0"/>
                <a:ea typeface="Times New Roman" charset="0"/>
                <a:cs typeface="Times New Roman" charset="0"/>
              </a:rPr>
              <a:t>Kingdom of God comes in Power</a:t>
            </a:r>
            <a:endParaRPr lang="en-AU" sz="2000" dirty="0">
              <a:solidFill>
                <a:srgbClr val="FFFF00"/>
              </a:solidFill>
              <a:latin typeface="Times New Roman" charset="0"/>
              <a:ea typeface="Times New Roman" charset="0"/>
              <a:cs typeface="Times New Roman" charset="0"/>
            </a:endParaRPr>
          </a:p>
        </p:txBody>
      </p:sp>
      <p:sp>
        <p:nvSpPr>
          <p:cNvPr id="11" name="TextBox 10"/>
          <p:cNvSpPr txBox="1"/>
          <p:nvPr/>
        </p:nvSpPr>
        <p:spPr>
          <a:xfrm>
            <a:off x="12598" y="2235087"/>
            <a:ext cx="9116087" cy="1631216"/>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Don’t grasp onto this life, because </a:t>
            </a:r>
            <a:r>
              <a:rPr lang="en-AU" sz="2000" b="1" u="sng" dirty="0" smtClean="0">
                <a:solidFill>
                  <a:srgbClr val="FFFF00"/>
                </a:solidFill>
                <a:latin typeface="Times New Roman" charset="0"/>
                <a:ea typeface="Times New Roman" charset="0"/>
                <a:cs typeface="Times New Roman" charset="0"/>
              </a:rPr>
              <a:t>the Kingdom of God is coming in Power</a:t>
            </a:r>
            <a:endParaRPr lang="en-AU" sz="2000" b="1" u="sng" dirty="0">
              <a:solidFill>
                <a:srgbClr val="FFFF00"/>
              </a:solidFill>
              <a:latin typeface="Times New Roman" charset="0"/>
              <a:ea typeface="Times New Roman" charset="0"/>
              <a:cs typeface="Times New Roman" charset="0"/>
            </a:endParaRP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Jesus returns;  The wicked are judged;  Those who are in Christ are raised to life</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Jesus will establish and rule His new Kingdom</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No sickness;  No disease;  No death</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Life;  Joy;  Peace;  The amazing Glory of God </a:t>
            </a:r>
          </a:p>
        </p:txBody>
      </p:sp>
      <p:sp>
        <p:nvSpPr>
          <p:cNvPr id="12" name="TextBox 11"/>
          <p:cNvSpPr txBox="1"/>
          <p:nvPr/>
        </p:nvSpPr>
        <p:spPr>
          <a:xfrm>
            <a:off x="-1" y="3793604"/>
            <a:ext cx="9128685"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Glimpses of the Kingdom of God coming in Power:</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19968" y="4073682"/>
            <a:ext cx="9116087" cy="1323439"/>
          </a:xfrm>
          <a:prstGeom prst="rect">
            <a:avLst/>
          </a:prstGeom>
          <a:noFill/>
        </p:spPr>
        <p:txBody>
          <a:bodyPr wrap="square" rtlCol="0">
            <a:spAutoFit/>
          </a:bodyPr>
          <a:lstStyle/>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The resurrection of Jesus from the dead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the firstfruits of the resurrection.  </a:t>
            </a:r>
            <a:br>
              <a:rPr lang="en-AU" sz="2000" dirty="0" smtClean="0">
                <a:solidFill>
                  <a:schemeClr val="bg1"/>
                </a:solidFill>
                <a:latin typeface="Times New Roman" charset="0"/>
                <a:ea typeface="Times New Roman" charset="0"/>
                <a:cs typeface="Times New Roman" charset="0"/>
              </a:rPr>
            </a:br>
            <a:r>
              <a:rPr lang="en-AU" sz="2000" dirty="0" smtClean="0">
                <a:solidFill>
                  <a:schemeClr val="bg1"/>
                </a:solidFill>
                <a:latin typeface="Times New Roman" charset="0"/>
                <a:ea typeface="Times New Roman" charset="0"/>
                <a:cs typeface="Times New Roman" charset="0"/>
              </a:rPr>
              <a:t>He was first.  We also will be raised.</a:t>
            </a:r>
          </a:p>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The transfiguration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Moses (died) &amp; Elijah (snatched up to be with the Lord in the air), together with the Glorified Jesus Christ....  </a:t>
            </a:r>
          </a:p>
        </p:txBody>
      </p:sp>
      <p:sp>
        <p:nvSpPr>
          <p:cNvPr id="14" name="TextBox 13"/>
          <p:cNvSpPr txBox="1"/>
          <p:nvPr/>
        </p:nvSpPr>
        <p:spPr>
          <a:xfrm>
            <a:off x="15315" y="5314890"/>
            <a:ext cx="9128685" cy="400110"/>
          </a:xfrm>
          <a:prstGeom prst="rect">
            <a:avLst/>
          </a:prstGeom>
          <a:noFill/>
        </p:spPr>
        <p:txBody>
          <a:bodyPr wrap="square" rtlCol="0">
            <a:spAutoFit/>
          </a:bodyPr>
          <a:lstStyle/>
          <a:p>
            <a:pPr algn="ctr"/>
            <a:r>
              <a:rPr lang="en-AU" sz="2000" dirty="0" smtClean="0">
                <a:solidFill>
                  <a:srgbClr val="FFFF00"/>
                </a:solidFill>
                <a:latin typeface="Times New Roman" charset="0"/>
                <a:ea typeface="Times New Roman" charset="0"/>
                <a:cs typeface="Times New Roman" charset="0"/>
              </a:rPr>
              <a:t>In faith, we look forward to </a:t>
            </a:r>
            <a:r>
              <a:rPr lang="en-AU" sz="2000" smtClean="0">
                <a:solidFill>
                  <a:srgbClr val="FFFF00"/>
                </a:solidFill>
                <a:latin typeface="Times New Roman" charset="0"/>
                <a:ea typeface="Times New Roman" charset="0"/>
                <a:cs typeface="Times New Roman" charset="0"/>
              </a:rPr>
              <a:t>the day when </a:t>
            </a:r>
            <a:r>
              <a:rPr lang="en-AU" sz="2000" dirty="0" smtClean="0">
                <a:solidFill>
                  <a:srgbClr val="FFFF00"/>
                </a:solidFill>
                <a:latin typeface="Times New Roman" charset="0"/>
                <a:ea typeface="Times New Roman" charset="0"/>
                <a:cs typeface="Times New Roman" charset="0"/>
              </a:rPr>
              <a:t>Jesus returns, with a sure and certain hope.</a:t>
            </a:r>
            <a:endParaRPr lang="en-AU" sz="20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664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70802</TotalTime>
  <Words>541</Words>
  <Application>Microsoft Macintosh PowerPoint</Application>
  <PresentationFormat>On-screen Show (16:10)</PresentationFormat>
  <Paragraphs>73</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1357</cp:revision>
  <cp:lastPrinted>2019-03-08T23:42:12Z</cp:lastPrinted>
  <dcterms:created xsi:type="dcterms:W3CDTF">2016-11-04T06:28:01Z</dcterms:created>
  <dcterms:modified xsi:type="dcterms:W3CDTF">2019-03-16T07:46:55Z</dcterms:modified>
</cp:coreProperties>
</file>